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2"/>
  </p:handoutMasterIdLst>
  <p:sldIdLst>
    <p:sldId id="257" r:id="rId2"/>
    <p:sldId id="267" r:id="rId3"/>
    <p:sldId id="258" r:id="rId4"/>
    <p:sldId id="259" r:id="rId5"/>
    <p:sldId id="265" r:id="rId6"/>
    <p:sldId id="261" r:id="rId7"/>
    <p:sldId id="262" r:id="rId8"/>
    <p:sldId id="266" r:id="rId9"/>
    <p:sldId id="263" r:id="rId10"/>
    <p:sldId id="264" r:id="rId11"/>
  </p:sldIdLst>
  <p:sldSz cx="12192000" cy="6858000"/>
  <p:notesSz cx="6797675" cy="9926638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FB1507-5066-44BB-B9DA-30C840C0A4E2}" type="datetimeFigureOut">
              <a:rPr lang="da-DK" smtClean="0"/>
              <a:t>07-12-2017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F11492-821E-46EF-9445-4E474B3BCD0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66571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9C596-3EFA-4BDA-91B7-8F1A79060016}" type="datetimeFigureOut">
              <a:rPr lang="da-DK" smtClean="0"/>
              <a:t>07-12-2017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E43E1-BFCC-4ED5-BE5A-97FC26F47AF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33068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9C596-3EFA-4BDA-91B7-8F1A79060016}" type="datetimeFigureOut">
              <a:rPr lang="da-DK" smtClean="0"/>
              <a:t>07-12-2017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E43E1-BFCC-4ED5-BE5A-97FC26F47AF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87494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9C596-3EFA-4BDA-91B7-8F1A79060016}" type="datetimeFigureOut">
              <a:rPr lang="da-DK" smtClean="0"/>
              <a:t>07-12-2017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E43E1-BFCC-4ED5-BE5A-97FC26F47AF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92508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9C596-3EFA-4BDA-91B7-8F1A79060016}" type="datetimeFigureOut">
              <a:rPr lang="da-DK" smtClean="0"/>
              <a:t>07-12-2017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E43E1-BFCC-4ED5-BE5A-97FC26F47AF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45735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9C596-3EFA-4BDA-91B7-8F1A79060016}" type="datetimeFigureOut">
              <a:rPr lang="da-DK" smtClean="0"/>
              <a:t>07-12-2017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E43E1-BFCC-4ED5-BE5A-97FC26F47AF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10818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9C596-3EFA-4BDA-91B7-8F1A79060016}" type="datetimeFigureOut">
              <a:rPr lang="da-DK" smtClean="0"/>
              <a:t>07-12-2017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E43E1-BFCC-4ED5-BE5A-97FC26F47AF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66144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9C596-3EFA-4BDA-91B7-8F1A79060016}" type="datetimeFigureOut">
              <a:rPr lang="da-DK" smtClean="0"/>
              <a:t>07-12-2017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E43E1-BFCC-4ED5-BE5A-97FC26F47AF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16319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9C596-3EFA-4BDA-91B7-8F1A79060016}" type="datetimeFigureOut">
              <a:rPr lang="da-DK" smtClean="0"/>
              <a:t>07-12-2017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E43E1-BFCC-4ED5-BE5A-97FC26F47AF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81010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9C596-3EFA-4BDA-91B7-8F1A79060016}" type="datetimeFigureOut">
              <a:rPr lang="da-DK" smtClean="0"/>
              <a:t>07-12-2017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E43E1-BFCC-4ED5-BE5A-97FC26F47AF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17174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9C596-3EFA-4BDA-91B7-8F1A79060016}" type="datetimeFigureOut">
              <a:rPr lang="da-DK" smtClean="0"/>
              <a:t>07-12-2017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E43E1-BFCC-4ED5-BE5A-97FC26F47AF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78275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9C596-3EFA-4BDA-91B7-8F1A79060016}" type="datetimeFigureOut">
              <a:rPr lang="da-DK" smtClean="0"/>
              <a:t>07-12-2017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E43E1-BFCC-4ED5-BE5A-97FC26F47AF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93947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A9C596-3EFA-4BDA-91B7-8F1A79060016}" type="datetimeFigureOut">
              <a:rPr lang="da-DK" smtClean="0"/>
              <a:t>07-12-2017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1E43E1-BFCC-4ED5-BE5A-97FC26F47AF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71990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histed.dk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thisted.viewer.dkplan.niras.dk/plan/11#/5394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Den nye bekendtgørelse om kontrol med drikkevand – nr. 1147 af 27. oktober2017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dirty="0"/>
              <a:t>Ny bekendtgørelse pga. EU direktiv</a:t>
            </a:r>
          </a:p>
          <a:p>
            <a:pPr marL="0" indent="0">
              <a:buNone/>
            </a:pPr>
            <a:r>
              <a:rPr lang="da-DK" dirty="0"/>
              <a:t>3 væsentlige ændringer:</a:t>
            </a:r>
          </a:p>
          <a:p>
            <a:r>
              <a:rPr lang="da-DK" dirty="0"/>
              <a:t>Grænseværdierne skal nu overholdes hos forbrugerne</a:t>
            </a:r>
          </a:p>
          <a:p>
            <a:r>
              <a:rPr lang="da-DK" dirty="0"/>
              <a:t>Vandprøven skal tages med det samme uden rengøring af vandhane og uden at lade vandet løbe i forvejen (På godt dansk: First </a:t>
            </a:r>
            <a:r>
              <a:rPr lang="da-DK" dirty="0" err="1"/>
              <a:t>flush</a:t>
            </a:r>
            <a:r>
              <a:rPr lang="da-DK" dirty="0"/>
              <a:t>)</a:t>
            </a:r>
          </a:p>
          <a:p>
            <a:r>
              <a:rPr lang="da-DK" dirty="0"/>
              <a:t>Hvis grænseværdierne ikke overholdes, skal vandværket bevise, om overskridelsen skyldes forbrugerens installationer eller vandværkets samlede vandforsyningsanlæg.</a:t>
            </a:r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4299662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Overskridelser - fortsat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dirty="0"/>
              <a:t>Hvis der gives dispensation, skal Thisted Kommune sørge for at informere berørte forbrugere.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/>
              <a:t>Dette vil bl.a. ske på </a:t>
            </a:r>
            <a:r>
              <a:rPr lang="da-DK" dirty="0">
                <a:hlinkClick r:id="rId2"/>
              </a:rPr>
              <a:t>www.thisted.dk</a:t>
            </a:r>
            <a:r>
              <a:rPr lang="da-DK" dirty="0"/>
              <a:t>. 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/>
              <a:t>Hvis der konstateres store mængder bakterier eller andet med akut sundhedsfare, giver kommunen relevant påbud. Borgerne kontaktes direkte som beskrevet i de enkelte </a:t>
            </a:r>
            <a:r>
              <a:rPr lang="da-DK"/>
              <a:t>vandværks beredskabsplan.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156376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Den nye bekendtgørelse om kontrol med drikkevand - fortsat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a-DK" dirty="0"/>
              <a:t>Kontrolprogrammet – dvs. hyppighed, analysekrav og steder for udtagning af vandprøver :</a:t>
            </a:r>
          </a:p>
          <a:p>
            <a:r>
              <a:rPr lang="da-DK" dirty="0"/>
              <a:t>Som udgangspunkt skal vandværkerne indsende deres forslag til kontrolplan.</a:t>
            </a:r>
          </a:p>
          <a:p>
            <a:r>
              <a:rPr lang="da-DK" dirty="0"/>
              <a:t>Forslaget skal indeholde en risikovurdering.</a:t>
            </a:r>
          </a:p>
          <a:p>
            <a:r>
              <a:rPr lang="da-DK" dirty="0"/>
              <a:t>Kommunen godkender eller ændrer kontrolprogrammet inklusiv risikovurderingen.</a:t>
            </a:r>
          </a:p>
          <a:p>
            <a:r>
              <a:rPr lang="da-DK" dirty="0"/>
              <a:t>Hvis et vandværk ikke indsender noget forslag, udarbejder kommunen det.</a:t>
            </a:r>
          </a:p>
          <a:p>
            <a:r>
              <a:rPr lang="da-DK" dirty="0"/>
              <a:t>Kontrolprogrammet gælder i 5 år. Ændres eller fortsætter uændret.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043910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>
                <a:solidFill>
                  <a:srgbClr val="FF0000"/>
                </a:solidFill>
              </a:rPr>
              <a:t>Eksempel </a:t>
            </a:r>
            <a:r>
              <a:rPr lang="da-DK" dirty="0"/>
              <a:t>på kontrolprogram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a-DK" sz="2200" dirty="0"/>
              <a:t>Kontrolprogram for NN Vandværk, JUP ID:</a:t>
            </a:r>
          </a:p>
          <a:p>
            <a:pPr marL="0" indent="0">
              <a:buNone/>
            </a:pPr>
            <a:r>
              <a:rPr lang="da-DK" sz="2200" dirty="0"/>
              <a:t>Tilladelse: 250.000 m</a:t>
            </a:r>
            <a:r>
              <a:rPr lang="da-DK" sz="2200" baseline="30000" dirty="0"/>
              <a:t>3</a:t>
            </a:r>
            <a:r>
              <a:rPr lang="da-DK" sz="2200" dirty="0"/>
              <a:t>/år. Oppumpet 2016: 142.657 m</a:t>
            </a:r>
            <a:r>
              <a:rPr lang="da-DK" sz="2200" baseline="30000" dirty="0"/>
              <a:t>3</a:t>
            </a:r>
            <a:r>
              <a:rPr lang="da-DK" sz="2200" dirty="0"/>
              <a:t>. Der forventes ingen væsentlig ændring i 2018. Gennemsnitlig oppumpning/dag: 391 m</a:t>
            </a:r>
            <a:r>
              <a:rPr lang="da-DK" sz="2200" baseline="30000" dirty="0"/>
              <a:t>3</a:t>
            </a:r>
            <a:r>
              <a:rPr lang="da-DK" sz="2200" dirty="0"/>
              <a:t>.</a:t>
            </a:r>
          </a:p>
          <a:p>
            <a:pPr marL="0" indent="0">
              <a:buNone/>
            </a:pPr>
            <a:endParaRPr lang="da-DK" sz="2400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4122320"/>
              </p:ext>
            </p:extLst>
          </p:nvPr>
        </p:nvGraphicFramePr>
        <p:xfrm>
          <a:off x="951345" y="3013979"/>
          <a:ext cx="8820000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0">
                  <a:extLst>
                    <a:ext uri="{9D8B030D-6E8A-4147-A177-3AD203B41FA5}">
                      <a16:colId xmlns:a16="http://schemas.microsoft.com/office/drawing/2014/main" val="413396347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360249470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937059665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1787196198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1616104841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5872245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27766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Gruppe A </a:t>
                      </a:r>
                      <a:r>
                        <a:rPr lang="da-DK" dirty="0">
                          <a:solidFill>
                            <a:srgbClr val="FF0000"/>
                          </a:solidFill>
                        </a:rPr>
                        <a:t>+ ammonium, mangan,</a:t>
                      </a:r>
                      <a:r>
                        <a:rPr lang="da-DK" baseline="0" dirty="0">
                          <a:solidFill>
                            <a:srgbClr val="FF0000"/>
                          </a:solidFill>
                        </a:rPr>
                        <a:t> nitrit afgang vv</a:t>
                      </a:r>
                      <a:r>
                        <a:rPr lang="da-DK" baseline="0" dirty="0"/>
                        <a:t>.</a:t>
                      </a:r>
                      <a:r>
                        <a:rPr lang="da-DK" baseline="30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00229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Gruppe A, ved forbruges taphane</a:t>
                      </a:r>
                      <a:r>
                        <a:rPr lang="da-DK" baseline="30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70849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Gruppe B, ved forbrugers taphane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30475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Boringskontrol, DGU nr. </a:t>
                      </a:r>
                      <a:r>
                        <a:rPr lang="da-DK" dirty="0" err="1"/>
                        <a:t>nn.nnn</a:t>
                      </a:r>
                      <a:r>
                        <a:rPr lang="da-DK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(1/4)</a:t>
                      </a:r>
                      <a:r>
                        <a:rPr lang="da-DK" sz="1800" kern="1200" baseline="300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da-DK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3170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Boringskontrol, DGU nr.</a:t>
                      </a:r>
                      <a:r>
                        <a:rPr lang="da-DK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a-DK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mm.mmm</a:t>
                      </a:r>
                      <a:r>
                        <a:rPr lang="da-DK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(1/4)</a:t>
                      </a:r>
                      <a:r>
                        <a:rPr lang="da-DK" sz="1800" kern="1200" baseline="300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da-DK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84696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Boringskontrol, DGU nr. </a:t>
                      </a:r>
                      <a:r>
                        <a:rPr lang="da-DK" dirty="0" err="1"/>
                        <a:t>pp.ppp</a:t>
                      </a:r>
                      <a:r>
                        <a:rPr lang="da-DK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(1/5)</a:t>
                      </a:r>
                      <a:r>
                        <a:rPr lang="da-DK" sz="1800" kern="1200" baseline="300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da-DK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83309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3453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Kontrolprogram fortsat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a-DK" sz="2600" dirty="0"/>
              <a:t>De anførte brøker skal forstås således, at 1/4 betyder en undersøgelse hvert 4. år, 1/5 betyder en undersøgelse hvert. 5. år.</a:t>
            </a:r>
          </a:p>
          <a:p>
            <a:pPr marL="0" indent="0">
              <a:buNone/>
            </a:pPr>
            <a:r>
              <a:rPr lang="da-DK" sz="2600" baseline="30000" dirty="0"/>
              <a:t>1)</a:t>
            </a:r>
            <a:r>
              <a:rPr lang="da-DK" sz="2600" dirty="0"/>
              <a:t> Skal foretages samme dag som kontrol ved forbrugers taphane for at efterprøve, om foranstaltningerne til begrænsning af risiciene for menneskers sundhed i hele vandforsyningskædens længde, fra indvindingsområdet over indvinding, behandling og lagring og til distribution, fungerer effektiv, jf. § 7, stk. 6 samt bilag 4, pkt. 1.a. </a:t>
            </a:r>
            <a:r>
              <a:rPr lang="da-DK" sz="2600" dirty="0">
                <a:solidFill>
                  <a:srgbClr val="FF0000"/>
                </a:solidFill>
              </a:rPr>
              <a:t>(Dette kan kommunen forlange, evt. efter en risikovurdering af de enkelte vandværk)</a:t>
            </a:r>
          </a:p>
          <a:p>
            <a:pPr marL="0" indent="0">
              <a:buNone/>
            </a:pPr>
            <a:r>
              <a:rPr lang="da-DK" sz="2600" baseline="30000" dirty="0"/>
              <a:t>2)</a:t>
            </a:r>
            <a:r>
              <a:rPr lang="da-DK" sz="2600" dirty="0"/>
              <a:t> Strontium: Idet boringerne ikke er filtersat i skrivekridt, er det ikke et krav i henhold til bekendtgørelsen, at der analyseres for strontium i boringskontrollen.</a:t>
            </a:r>
          </a:p>
          <a:p>
            <a:pPr marL="0" indent="0">
              <a:buNone/>
            </a:pPr>
            <a:endParaRPr lang="da-DK" sz="2400" dirty="0"/>
          </a:p>
          <a:p>
            <a:pPr marL="0" indent="0">
              <a:buNone/>
            </a:pPr>
            <a:r>
              <a:rPr lang="da-DK" sz="2400" dirty="0">
                <a:solidFill>
                  <a:srgbClr val="FF0000"/>
                </a:solidFill>
              </a:rPr>
              <a:t>NB: Hvis der er en meget lang ledning med meget lille forbrug til den yderste forbruger, kan der godt være bakterier hos forbruger, som ikke hidrører forbrugers egen installationer.</a:t>
            </a:r>
            <a:endParaRPr lang="da-DK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8193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1014152" y="618616"/>
            <a:ext cx="1053222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2100" b="1" dirty="0"/>
              <a:t>Analyser jf. gældende drikkevandsbekendtgørelse:</a:t>
            </a:r>
            <a:endParaRPr lang="da-DK" sz="2100" dirty="0"/>
          </a:p>
          <a:p>
            <a:r>
              <a:rPr lang="da-DK" sz="2100" b="1" dirty="0"/>
              <a:t>Gruppe A</a:t>
            </a:r>
            <a:r>
              <a:rPr lang="da-DK" sz="2100" dirty="0"/>
              <a:t>: </a:t>
            </a:r>
            <a:r>
              <a:rPr lang="da-DK" sz="2100" dirty="0" err="1"/>
              <a:t>Escherichia</a:t>
            </a:r>
            <a:r>
              <a:rPr lang="da-DK" sz="2100" dirty="0"/>
              <a:t> </a:t>
            </a:r>
            <a:r>
              <a:rPr lang="da-DK" sz="2100" dirty="0" err="1"/>
              <a:t>coli</a:t>
            </a:r>
            <a:r>
              <a:rPr lang="da-DK" sz="2100" dirty="0"/>
              <a:t> (E. </a:t>
            </a:r>
            <a:r>
              <a:rPr lang="da-DK" sz="2100" dirty="0" err="1"/>
              <a:t>coli</a:t>
            </a:r>
            <a:r>
              <a:rPr lang="da-DK" sz="2100" dirty="0"/>
              <a:t>), </a:t>
            </a:r>
            <a:r>
              <a:rPr lang="da-DK" sz="2100" dirty="0" err="1"/>
              <a:t>coliforme</a:t>
            </a:r>
            <a:r>
              <a:rPr lang="da-DK" sz="2100" dirty="0"/>
              <a:t> bakterier, </a:t>
            </a:r>
            <a:r>
              <a:rPr lang="da-DK" sz="2100" dirty="0" err="1"/>
              <a:t>kimtal</a:t>
            </a:r>
            <a:r>
              <a:rPr lang="da-DK" sz="2100" dirty="0"/>
              <a:t> ved 22 °C, farve, </a:t>
            </a:r>
            <a:r>
              <a:rPr lang="da-DK" sz="2100" dirty="0" err="1"/>
              <a:t>turbiditet</a:t>
            </a:r>
            <a:r>
              <a:rPr lang="da-DK" sz="2100" dirty="0"/>
              <a:t>, smag, lugt, pH, ledningsevne, jern </a:t>
            </a:r>
            <a:r>
              <a:rPr lang="da-DK" sz="2100" dirty="0">
                <a:solidFill>
                  <a:srgbClr val="FF0000"/>
                </a:solidFill>
              </a:rPr>
              <a:t>og andre parametre, hvis det er relevant ifølge en risikovurdering</a:t>
            </a:r>
            <a:r>
              <a:rPr lang="da-DK" sz="2100" dirty="0"/>
              <a:t>, jf. bekendtgørelsens bilag 6. Under bestemte omstændigheder tilføjes nitrit, hvis ammoniumindholdet i sidste prøve af drikkevandet overstiger 0,05 mg/l.</a:t>
            </a:r>
          </a:p>
          <a:p>
            <a:endParaRPr lang="da-DK" sz="2100" dirty="0"/>
          </a:p>
          <a:p>
            <a:r>
              <a:rPr lang="da-DK" sz="2100" b="1" dirty="0"/>
              <a:t>Gruppe B</a:t>
            </a:r>
            <a:r>
              <a:rPr lang="da-DK" sz="2100" dirty="0"/>
              <a:t>: Alle parametre, som ikke analyseres under Gruppe A, og som er fastsat i bekendtgørelsens bilag 1 </a:t>
            </a:r>
            <a:r>
              <a:rPr lang="da-DK" sz="2100" dirty="0" err="1"/>
              <a:t>a-d</a:t>
            </a:r>
            <a:r>
              <a:rPr lang="da-DK" sz="2100" dirty="0"/>
              <a:t>, dvs. temperatur, NVOC, natrium, ammonium, mangan, </a:t>
            </a:r>
            <a:r>
              <a:rPr lang="da-DK" sz="2100" dirty="0" err="1"/>
              <a:t>chlorid</a:t>
            </a:r>
            <a:r>
              <a:rPr lang="da-DK" sz="2100" dirty="0"/>
              <a:t>, sulfat, nitrat, nitrit, fluorid, (uorganiske </a:t>
            </a:r>
            <a:r>
              <a:rPr lang="da-DK" sz="2100" dirty="0" err="1"/>
              <a:t>sportstoffer</a:t>
            </a:r>
            <a:r>
              <a:rPr lang="da-DK" sz="2100" dirty="0"/>
              <a:t>: aluminium, antimon, arsen, bly, bor, cadmium, </a:t>
            </a:r>
            <a:r>
              <a:rPr lang="da-DK" sz="2100" dirty="0" err="1"/>
              <a:t>cobolt</a:t>
            </a:r>
            <a:r>
              <a:rPr lang="da-DK" sz="2100" dirty="0"/>
              <a:t>, </a:t>
            </a:r>
            <a:r>
              <a:rPr lang="da-DK" sz="2100" dirty="0" err="1"/>
              <a:t>chrom</a:t>
            </a:r>
            <a:r>
              <a:rPr lang="da-DK" sz="2100" dirty="0"/>
              <a:t>, cyanid, kobber, kviksølv, nikkel, selen, zink), (organiske </a:t>
            </a:r>
            <a:r>
              <a:rPr lang="da-DK" sz="2100" dirty="0" err="1"/>
              <a:t>mikroforureninger</a:t>
            </a:r>
            <a:r>
              <a:rPr lang="da-DK" sz="2100" dirty="0"/>
              <a:t>: </a:t>
            </a:r>
            <a:r>
              <a:rPr lang="da-DK" sz="2100" dirty="0" err="1"/>
              <a:t>pentachlorphenol</a:t>
            </a:r>
            <a:r>
              <a:rPr lang="da-DK" sz="2100" dirty="0"/>
              <a:t>, </a:t>
            </a:r>
            <a:r>
              <a:rPr lang="da-DK" sz="2100" dirty="0" err="1"/>
              <a:t>acrylamid</a:t>
            </a:r>
            <a:r>
              <a:rPr lang="da-DK" sz="2100" dirty="0"/>
              <a:t>, </a:t>
            </a:r>
            <a:r>
              <a:rPr lang="da-DK" sz="2100" dirty="0" err="1"/>
              <a:t>epichlorhydrin</a:t>
            </a:r>
            <a:r>
              <a:rPr lang="da-DK" sz="2100" dirty="0"/>
              <a:t>, </a:t>
            </a:r>
            <a:r>
              <a:rPr lang="da-DK" sz="2100" dirty="0" err="1"/>
              <a:t>vinylchlorid</a:t>
            </a:r>
            <a:r>
              <a:rPr lang="da-DK" sz="2100" dirty="0"/>
              <a:t>, flygtige organiske </a:t>
            </a:r>
            <a:r>
              <a:rPr lang="da-DK" sz="2100" dirty="0" err="1"/>
              <a:t>chlorforbindelser</a:t>
            </a:r>
            <a:r>
              <a:rPr lang="da-DK" sz="2100" dirty="0"/>
              <a:t>, benzen, </a:t>
            </a:r>
            <a:r>
              <a:rPr lang="da-DK" sz="2100" dirty="0" err="1"/>
              <a:t>benz</a:t>
            </a:r>
            <a:r>
              <a:rPr lang="da-DK" sz="2100" dirty="0"/>
              <a:t>(a)</a:t>
            </a:r>
            <a:r>
              <a:rPr lang="da-DK" sz="2100" dirty="0" err="1"/>
              <a:t>pyren</a:t>
            </a:r>
            <a:r>
              <a:rPr lang="da-DK" sz="2100" dirty="0"/>
              <a:t>, </a:t>
            </a:r>
            <a:r>
              <a:rPr lang="da-DK" sz="2100" dirty="0" err="1"/>
              <a:t>fluoranthen</a:t>
            </a:r>
            <a:r>
              <a:rPr lang="da-DK" sz="2100" dirty="0"/>
              <a:t>, </a:t>
            </a:r>
            <a:r>
              <a:rPr lang="da-DK" sz="2100" dirty="0" err="1"/>
              <a:t>benzo</a:t>
            </a:r>
            <a:r>
              <a:rPr lang="da-DK" sz="2100" dirty="0"/>
              <a:t>(b)fluor- </a:t>
            </a:r>
            <a:r>
              <a:rPr lang="da-DK" sz="2100" dirty="0" err="1"/>
              <a:t>anthen</a:t>
            </a:r>
            <a:r>
              <a:rPr lang="da-DK" sz="2100" dirty="0"/>
              <a:t>, </a:t>
            </a:r>
            <a:r>
              <a:rPr lang="da-DK" sz="2100" dirty="0" err="1"/>
              <a:t>benzo</a:t>
            </a:r>
            <a:r>
              <a:rPr lang="da-DK" sz="2100" dirty="0"/>
              <a:t>(k)</a:t>
            </a:r>
            <a:r>
              <a:rPr lang="da-DK" sz="2100" dirty="0" err="1"/>
              <a:t>fluoranthen</a:t>
            </a:r>
            <a:r>
              <a:rPr lang="da-DK" sz="2100" dirty="0"/>
              <a:t>, </a:t>
            </a:r>
            <a:r>
              <a:rPr lang="da-DK" sz="2100" dirty="0" err="1"/>
              <a:t>benzo</a:t>
            </a:r>
            <a:r>
              <a:rPr lang="da-DK" sz="2100" dirty="0"/>
              <a:t>(</a:t>
            </a:r>
            <a:r>
              <a:rPr lang="da-DK" sz="2100" dirty="0" err="1"/>
              <a:t>ghi</a:t>
            </a:r>
            <a:r>
              <a:rPr lang="da-DK" sz="2100" dirty="0"/>
              <a:t>)</a:t>
            </a:r>
            <a:r>
              <a:rPr lang="da-DK" sz="2100" dirty="0" err="1"/>
              <a:t>perylen</a:t>
            </a:r>
            <a:r>
              <a:rPr lang="da-DK" sz="2100" dirty="0"/>
              <a:t> og </a:t>
            </a:r>
            <a:r>
              <a:rPr lang="da-DK" sz="2100" dirty="0" err="1"/>
              <a:t>indeno</a:t>
            </a:r>
            <a:r>
              <a:rPr lang="da-DK" sz="2100" dirty="0"/>
              <a:t>(1,2,3-cd)</a:t>
            </a:r>
            <a:r>
              <a:rPr lang="da-DK" sz="2100" dirty="0" err="1"/>
              <a:t>pyren</a:t>
            </a:r>
            <a:r>
              <a:rPr lang="da-DK" sz="2100" dirty="0"/>
              <a:t>, PFAS-forbindelser, pesticider, </a:t>
            </a:r>
            <a:r>
              <a:rPr lang="da-DK" sz="2100" dirty="0" err="1"/>
              <a:t>aldrin</a:t>
            </a:r>
            <a:r>
              <a:rPr lang="da-DK" sz="2100" dirty="0"/>
              <a:t>, </a:t>
            </a:r>
            <a:r>
              <a:rPr lang="da-DK" sz="2100" dirty="0" err="1"/>
              <a:t>dieldrin</a:t>
            </a:r>
            <a:r>
              <a:rPr lang="da-DK" sz="2100" dirty="0"/>
              <a:t>, </a:t>
            </a:r>
            <a:r>
              <a:rPr lang="da-DK" sz="2100" dirty="0" err="1"/>
              <a:t>heptachlor</a:t>
            </a:r>
            <a:r>
              <a:rPr lang="da-DK" sz="2100" dirty="0"/>
              <a:t>, </a:t>
            </a:r>
            <a:r>
              <a:rPr lang="da-DK" sz="2100" dirty="0" err="1"/>
              <a:t>heptachlorepoxid</a:t>
            </a:r>
            <a:r>
              <a:rPr lang="da-DK" sz="2100" dirty="0"/>
              <a:t>.</a:t>
            </a:r>
          </a:p>
          <a:p>
            <a:endParaRPr lang="da-DK" sz="2100" dirty="0"/>
          </a:p>
          <a:p>
            <a:r>
              <a:rPr lang="da-DK" sz="2100" dirty="0"/>
              <a:t>De kvalitetskrav, som er fastsat i Drikkevandsbekendtgørelsen skal for vand, der leveres gennem distributionsnet, overholdes på det sted inden for en bygning eller en virksomhed, hvor det tappes fra vandhaner, der sædvanligvis anvendes til drikkevand.</a:t>
            </a:r>
          </a:p>
        </p:txBody>
      </p:sp>
    </p:spTree>
    <p:extLst>
      <p:ext uri="{BB962C8B-B14F-4D97-AF65-F5344CB8AC3E}">
        <p14:creationId xmlns:p14="http://schemas.microsoft.com/office/powerpoint/2010/main" val="20159133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Plan over prøvetagningssteder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dirty="0"/>
          </a:p>
          <a:p>
            <a:r>
              <a:rPr lang="da-DK" dirty="0"/>
              <a:t>Vandværkerne skal udarbejde en plan over prøvetagningssteder.</a:t>
            </a:r>
          </a:p>
          <a:p>
            <a:r>
              <a:rPr lang="da-DK" dirty="0"/>
              <a:t>Kommunen skal godkende planen – eller ændrer den.</a:t>
            </a:r>
          </a:p>
          <a:p>
            <a:r>
              <a:rPr lang="da-DK" dirty="0"/>
              <a:t>Planen skal dække hele kontrolplans-perioden – dvs. 5 år. </a:t>
            </a:r>
          </a:p>
          <a:p>
            <a:r>
              <a:rPr lang="da-DK" dirty="0"/>
              <a:t>Prøver skal fordeles jævnt over året.</a:t>
            </a:r>
          </a:p>
          <a:p>
            <a:r>
              <a:rPr lang="da-DK" dirty="0"/>
              <a:t>For meget små forsyninger, der kun tager 1 prøve/år, skal prøverne over 5 år også fordeles jævnt, både over ledningsnet og årstider. </a:t>
            </a:r>
          </a:p>
        </p:txBody>
      </p:sp>
    </p:spTree>
    <p:extLst>
      <p:ext uri="{BB962C8B-B14F-4D97-AF65-F5344CB8AC3E}">
        <p14:creationId xmlns:p14="http://schemas.microsoft.com/office/powerpoint/2010/main" val="361087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Offentliggørelse af resultaterne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99866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da-DK" sz="4400" dirty="0"/>
              <a:t>Vandværkerne SKAL offentliggøre ALLE resultaterne og ajourføre mindst 1 gang/år. </a:t>
            </a:r>
          </a:p>
          <a:p>
            <a:pPr marL="0" indent="0">
              <a:buNone/>
            </a:pPr>
            <a:r>
              <a:rPr lang="da-DK" sz="4400" dirty="0"/>
              <a:t>F. eks. på hjemmeside, ved husstandsomdelt folder eller i husstandsomdelt lokalavis.</a:t>
            </a:r>
          </a:p>
          <a:p>
            <a:pPr marL="0" indent="0">
              <a:buNone/>
            </a:pPr>
            <a:endParaRPr lang="da-DK" sz="3100" dirty="0"/>
          </a:p>
          <a:p>
            <a:pPr marL="0" indent="0">
              <a:buNone/>
            </a:pPr>
            <a:r>
              <a:rPr lang="da-DK" sz="3100" dirty="0"/>
              <a:t>1) vandforsyningens navn, adresse, telefonnummer, e-mailadresse, hjemmeside og eventuelle kontaktpersoner,</a:t>
            </a:r>
          </a:p>
          <a:p>
            <a:pPr marL="0" indent="0">
              <a:buNone/>
            </a:pPr>
            <a:r>
              <a:rPr lang="da-DK" sz="3100" dirty="0"/>
              <a:t>2) oplysning om forsyningsområder,</a:t>
            </a:r>
          </a:p>
          <a:p>
            <a:pPr marL="0" indent="0">
              <a:buNone/>
            </a:pPr>
            <a:r>
              <a:rPr lang="da-DK" sz="3100" dirty="0"/>
              <a:t>3) oplysning om indvindingsmængder og områder, hvor vandet indvindes fra,</a:t>
            </a:r>
          </a:p>
          <a:p>
            <a:pPr marL="0" indent="0">
              <a:buNone/>
            </a:pPr>
            <a:r>
              <a:rPr lang="da-DK" sz="3100" dirty="0"/>
              <a:t>4) oplysning om vandbehandling på vandforsyningsanlægget,</a:t>
            </a:r>
          </a:p>
          <a:p>
            <a:pPr marL="0" indent="0">
              <a:buNone/>
            </a:pPr>
            <a:r>
              <a:rPr lang="da-DK" sz="3100" dirty="0"/>
              <a:t>5) oplysning om antal og resultater af samtlige kontrolmålinger, som er foretaget i henhold til vilkår i indvindingstilladelsen, og samtlige kontrolmålinger, som er foretaget i henhold til denne bekendtgørelse, bortset fra kontrolmålinger foretaget efter § 7, stk. 6,</a:t>
            </a:r>
          </a:p>
          <a:p>
            <a:pPr marL="0" indent="0">
              <a:buNone/>
            </a:pPr>
            <a:r>
              <a:rPr lang="da-DK" sz="3100" dirty="0"/>
              <a:t>6) en generel beskrivelse af drikkevandskvalitet, herunder værdier for almindelige parametre såsom hårdhed, jern, mangan og mikrobiologisk kvalitet og værdier for parametre af særlig lokal betydning, såsom nitrat, nikkel og fluorid, og</a:t>
            </a:r>
          </a:p>
          <a:p>
            <a:pPr marL="0" indent="0">
              <a:buNone/>
            </a:pPr>
            <a:r>
              <a:rPr lang="da-DK" sz="3100" dirty="0"/>
              <a:t>7) oplysning om overskridelser af kvalitetskrav fastsat i henhold til bilag 1 </a:t>
            </a:r>
            <a:r>
              <a:rPr lang="da-DK" sz="3100" dirty="0" err="1"/>
              <a:t>a-d</a:t>
            </a:r>
            <a:r>
              <a:rPr lang="da-DK" sz="3100" dirty="0"/>
              <a:t> og af Miljøstyrelsens vejledende kvalitetskrav i vejledning om vandkvalitet og tilsyn med vandforsyningsanlæg og oplysninger om overskridelser af kvalitetskrav fastsat ved vilkår i indvindingstilladelsen.</a:t>
            </a:r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9040393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Offentliggørelse af resultaterne – fortsat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dirty="0"/>
              <a:t>Den generelle beskrivelse af vandkvaliteten (punkt 6) kan findes på vandforsyningsplanen for Thisted kommune </a:t>
            </a:r>
            <a:r>
              <a:rPr lang="da-DK" dirty="0">
                <a:sym typeface="Wingdings" panose="05000000000000000000" pitchFamily="2" charset="2"/>
              </a:rPr>
              <a:t></a:t>
            </a:r>
          </a:p>
          <a:p>
            <a:endParaRPr lang="da-DK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a-DK" dirty="0">
                <a:hlinkClick r:id="rId2"/>
              </a:rPr>
              <a:t>http://thisted.viewer.dkplan.niras.dk/plan/11#/5394</a:t>
            </a:r>
            <a:r>
              <a:rPr lang="da-DK" dirty="0"/>
              <a:t> 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/>
              <a:t>- Så den behøver vandværkerne ikke selv finde på.</a:t>
            </a:r>
          </a:p>
        </p:txBody>
      </p:sp>
    </p:spTree>
    <p:extLst>
      <p:ext uri="{BB962C8B-B14F-4D97-AF65-F5344CB8AC3E}">
        <p14:creationId xmlns:p14="http://schemas.microsoft.com/office/powerpoint/2010/main" val="12113437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Overskridelser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a-DK" dirty="0"/>
              <a:t>Ved overskridelser skal vandværket i gang med en udredning af, hvem der er ansvarlig for overskridelsen, og hvor problemet er. </a:t>
            </a:r>
          </a:p>
          <a:p>
            <a:endParaRPr lang="da-DK" dirty="0"/>
          </a:p>
          <a:p>
            <a:pPr marL="0" indent="0">
              <a:buNone/>
            </a:pPr>
            <a:r>
              <a:rPr lang="da-DK" dirty="0"/>
              <a:t>Hvis analyserne viser, at en eller flere grænseværdier ikke overholdes, og det er vandværkets ”problem” SKAL vandværket </a:t>
            </a:r>
          </a:p>
          <a:p>
            <a:r>
              <a:rPr lang="da-DK" dirty="0"/>
              <a:t>Enten løse problemet. Thisted Kommune kan give påbud om dette.</a:t>
            </a:r>
          </a:p>
          <a:p>
            <a:r>
              <a:rPr lang="da-DK" dirty="0"/>
              <a:t>Eller søge om dispensation hos kommunen. Krav til ansøgningen.</a:t>
            </a:r>
          </a:p>
          <a:p>
            <a:pPr marL="0" indent="0">
              <a:buNone/>
            </a:pPr>
            <a:r>
              <a:rPr lang="da-DK" dirty="0"/>
              <a:t>   Kommunen kan give en dispensation for 3 år. Krav til indholdet.</a:t>
            </a:r>
          </a:p>
          <a:p>
            <a:endParaRPr lang="da-DK" dirty="0"/>
          </a:p>
          <a:p>
            <a:pPr marL="0" indent="0">
              <a:buNone/>
            </a:pPr>
            <a:r>
              <a:rPr lang="da-DK" dirty="0"/>
              <a:t>Kun mulighed for 2. dispensation (for 3 år mere), hvis der ikke umiddelbart er mulighed for anden forsyning.</a:t>
            </a:r>
          </a:p>
        </p:txBody>
      </p:sp>
    </p:spTree>
    <p:extLst>
      <p:ext uri="{BB962C8B-B14F-4D97-AF65-F5344CB8AC3E}">
        <p14:creationId xmlns:p14="http://schemas.microsoft.com/office/powerpoint/2010/main" val="36367079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1178</Words>
  <Application>Microsoft Office PowerPoint</Application>
  <PresentationFormat>Widescreen</PresentationFormat>
  <Paragraphs>108</Paragraphs>
  <Slides>10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Office-tema</vt:lpstr>
      <vt:lpstr>Den nye bekendtgørelse om kontrol med drikkevand – nr. 1147 af 27. oktober2017</vt:lpstr>
      <vt:lpstr>Den nye bekendtgørelse om kontrol med drikkevand - fortsat</vt:lpstr>
      <vt:lpstr>Eksempel på kontrolprogram</vt:lpstr>
      <vt:lpstr>Kontrolprogram fortsat</vt:lpstr>
      <vt:lpstr>PowerPoint-præsentation</vt:lpstr>
      <vt:lpstr>Plan over prøvetagningssteder</vt:lpstr>
      <vt:lpstr>Offentliggørelse af resultaterne</vt:lpstr>
      <vt:lpstr>Offentliggørelse af resultaterne – fortsat</vt:lpstr>
      <vt:lpstr>Overskridelser</vt:lpstr>
      <vt:lpstr>Overskridelser - fortsat</vt:lpstr>
    </vt:vector>
  </TitlesOfParts>
  <Company>Thisted Kommune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Den nye bek. om kontrol med drikkevand</dc:title>
  <dc:creator>Anne Kristine Keiding - Thisted Kommune</dc:creator>
  <cp:lastModifiedBy>Tonny Sørensen</cp:lastModifiedBy>
  <cp:revision>15</cp:revision>
  <cp:lastPrinted>2017-12-05T13:10:57Z</cp:lastPrinted>
  <dcterms:created xsi:type="dcterms:W3CDTF">2017-12-02T15:30:50Z</dcterms:created>
  <dcterms:modified xsi:type="dcterms:W3CDTF">2017-12-07T06:53:25Z</dcterms:modified>
</cp:coreProperties>
</file>